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font" Target="fonts/Roboto-bold.fntdata"/><Relationship Id="rId10" Type="http://schemas.openxmlformats.org/officeDocument/2006/relationships/slide" Target="slides/slide6.xml"/><Relationship Id="rId21" Type="http://schemas.openxmlformats.org/officeDocument/2006/relationships/font" Target="fonts/Roboto-regular.fntdata"/><Relationship Id="rId13" Type="http://schemas.openxmlformats.org/officeDocument/2006/relationships/slide" Target="slides/slide9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8.xml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b277abf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b277abf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b277abf35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b277abf35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b277abf35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b277abf35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e12dcd54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e12dcd54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b277abf35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b277abf35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b277abf35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b277abf35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final set of triples (model answer)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b2b1c080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b2b1c080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eae03204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eae03204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b2b1c080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b2b1c080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e12dcd54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e12dcd54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e12dcd54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e12dcd54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b277abf3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b277abf3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e12dcd54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e12dcd54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e12dcd54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e12dcd54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b277abf35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b277abf35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b277abf35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b277abf35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wikidata.org/wiki/Q45585" TargetMode="External"/><Relationship Id="rId4" Type="http://schemas.openxmlformats.org/officeDocument/2006/relationships/hyperlink" Target="https://www.wikidata.org/wiki/Q45585" TargetMode="External"/><Relationship Id="rId5" Type="http://schemas.openxmlformats.org/officeDocument/2006/relationships/hyperlink" Target="https://www.wikidata.org/wiki/Q45585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wikidata.org/wiki/Q45585" TargetMode="External"/><Relationship Id="rId4" Type="http://schemas.openxmlformats.org/officeDocument/2006/relationships/hyperlink" Target="https://www.wikidata.org/wiki/Q45585" TargetMode="External"/><Relationship Id="rId5" Type="http://schemas.openxmlformats.org/officeDocument/2006/relationships/hyperlink" Target="https://www.wikidata.org/wiki/Q45585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wikidata.org/wiki/Q45585" TargetMode="External"/><Relationship Id="rId4" Type="http://schemas.openxmlformats.org/officeDocument/2006/relationships/hyperlink" Target="https://www.wikidata.org/wiki/Q45585" TargetMode="External"/><Relationship Id="rId5" Type="http://schemas.openxmlformats.org/officeDocument/2006/relationships/hyperlink" Target="https://www.wikidata.org/wiki/Q45585" TargetMode="External"/><Relationship Id="rId6" Type="http://schemas.openxmlformats.org/officeDocument/2006/relationships/hyperlink" Target="http://dublincore.org/documents/dcmi-terms/" TargetMode="External"/><Relationship Id="rId7" Type="http://schemas.openxmlformats.org/officeDocument/2006/relationships/hyperlink" Target="https://lov.linkeddata.es/dataset/lov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appings.dbpedia.org/server/ontology/classes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hyperlink" Target="https://www.w3.org/2015/03/ShExValidata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wikidata.org/wiki/Q45585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5496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Building &amp; Mining Knowledge Graphs</a:t>
            </a:r>
            <a:endParaRPr sz="3600"/>
          </a:p>
        </p:txBody>
      </p:sp>
      <p:sp>
        <p:nvSpPr>
          <p:cNvPr id="55" name="Google Shape;55;p13"/>
          <p:cNvSpPr txBox="1"/>
          <p:nvPr/>
        </p:nvSpPr>
        <p:spPr>
          <a:xfrm>
            <a:off x="3718950" y="2342275"/>
            <a:ext cx="17061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(KEN4256)</a:t>
            </a:r>
            <a:endParaRPr sz="24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00" y="4152875"/>
            <a:ext cx="2631759" cy="85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762750" y="3135275"/>
            <a:ext cx="76185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9900"/>
                </a:solidFill>
              </a:rPr>
              <a:t>Lab 1: Resource Description Framework (RDF) basics</a:t>
            </a:r>
            <a:endParaRPr sz="24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Identifiers, Literals &amp; Datatypes</a:t>
            </a:r>
            <a:endParaRPr/>
          </a:p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11700" y="1152475"/>
            <a:ext cx="49374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PREFIX rdf: &lt;http://www.w3.org/1999/02/22-rdf-syntax-ns#&gt;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PREFIX ex: &lt;http://e</a:t>
            </a:r>
            <a:r>
              <a:rPr lang="en" sz="1400">
                <a:solidFill>
                  <a:srgbClr val="000000"/>
                </a:solidFill>
              </a:rPr>
              <a:t>xample.com/</a:t>
            </a:r>
            <a:r>
              <a:rPr lang="en" sz="1400">
                <a:solidFill>
                  <a:schemeClr val="dk1"/>
                </a:solidFill>
              </a:rPr>
              <a:t>&gt;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73763"/>
                </a:solidFill>
              </a:rPr>
              <a:t>PREFIX rdfs: &lt;http://www.w3.org/2000/01/rdf-schema#&gt;</a:t>
            </a:r>
            <a:endParaRPr sz="1400">
              <a:solidFill>
                <a:srgbClr val="07376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73763"/>
                </a:solidFill>
              </a:rPr>
              <a:t>PREFIX wd: &lt;https://www.wikidata.org/wiki/&gt;</a:t>
            </a:r>
            <a:endParaRPr sz="1400">
              <a:solidFill>
                <a:srgbClr val="073763"/>
              </a:solidFill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311700" y="2204200"/>
            <a:ext cx="8656500" cy="25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400"/>
              <a:buAutoNum type="arabicPeriod"/>
            </a:pPr>
            <a:r>
              <a:rPr lang="en" u="sng">
                <a:solidFill>
                  <a:srgbClr val="073763"/>
                </a:solidFill>
                <a:hlinkClick r:id="rId3"/>
              </a:rPr>
              <a:t>wd:Q45585</a:t>
            </a:r>
            <a:r>
              <a:rPr lang="en">
                <a:solidFill>
                  <a:srgbClr val="073763"/>
                </a:solidFill>
              </a:rPr>
              <a:t> ex:createdBy ex:Vincent_van_Gogh .</a:t>
            </a:r>
            <a:endParaRPr>
              <a:solidFill>
                <a:srgbClr val="07376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400"/>
              <a:buAutoNum type="arabicPeriod"/>
            </a:pPr>
            <a:r>
              <a:rPr lang="en" u="sng">
                <a:solidFill>
                  <a:srgbClr val="073763"/>
                </a:solidFill>
                <a:hlinkClick r:id="rId4"/>
              </a:rPr>
              <a:t>wd:Q45585</a:t>
            </a:r>
            <a:r>
              <a:rPr lang="en">
                <a:solidFill>
                  <a:srgbClr val="073763"/>
                </a:solidFill>
              </a:rPr>
              <a:t> rdf:type ex:Artwork .</a:t>
            </a:r>
            <a:endParaRPr>
              <a:solidFill>
                <a:srgbClr val="07376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ex:Vincent_van_Gogh rdf:type ex:Artist 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ex:Vincent_van_Gogh ex:bornIn ex:Zundert 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ex:Zundert ex:partOf ex:Netherlands 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ex:Zundert rdf:type ex:City 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>
                <a:solidFill>
                  <a:schemeClr val="dk1"/>
                </a:solidFill>
              </a:rPr>
              <a:t>ex:Netherlands rdf:type ex:Country 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400"/>
              <a:buAutoNum type="arabicPeriod"/>
            </a:pPr>
            <a:r>
              <a:rPr lang="en">
                <a:solidFill>
                  <a:srgbClr val="073763"/>
                </a:solidFill>
                <a:uFill>
                  <a:noFill/>
                </a:uFill>
                <a:hlinkClick r:id="rId5"/>
              </a:rPr>
              <a:t>wd:Q45585</a:t>
            </a:r>
            <a:r>
              <a:rPr lang="en">
                <a:solidFill>
                  <a:srgbClr val="073763"/>
                </a:solidFill>
              </a:rPr>
              <a:t> rdfs:label “The Starry Night”@en .</a:t>
            </a:r>
            <a:endParaRPr>
              <a:solidFill>
                <a:srgbClr val="07376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400"/>
              <a:buAutoNum type="arabicPeriod"/>
            </a:pPr>
            <a:r>
              <a:rPr lang="en">
                <a:solidFill>
                  <a:srgbClr val="073763"/>
                </a:solidFill>
              </a:rPr>
              <a:t>ex:Vincent_van_Gogh ex:hasAge “37”^^&lt;http://www.w3.org/2001/XMLSchema#nonNegativeInteger&gt;</a:t>
            </a:r>
            <a:endParaRPr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Identifiers, Literals &amp; Datatypes</a:t>
            </a:r>
            <a:endParaRPr/>
          </a:p>
        </p:txBody>
      </p:sp>
      <p:sp>
        <p:nvSpPr>
          <p:cNvPr id="168" name="Google Shape;168;p23"/>
          <p:cNvSpPr txBox="1"/>
          <p:nvPr>
            <p:ph idx="1" type="body"/>
          </p:nvPr>
        </p:nvSpPr>
        <p:spPr>
          <a:xfrm>
            <a:off x="311700" y="1152475"/>
            <a:ext cx="4937400" cy="11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PREFIX rdf: &lt;http://www.w3.org/1999/02/22-rdf-syntax-ns#&gt;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PREFIX ex: &lt;http://example.com/&gt;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</a:rPr>
              <a:t>PREFIX rdfs: &lt;http://www.w3.org/2000/01/rdf-schema#&gt;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000000"/>
                </a:solidFill>
              </a:rPr>
              <a:t>PREFIX wd: &lt;https://www.wikidata.org/wiki/&gt;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CC0000"/>
                </a:solidFill>
              </a:rPr>
              <a:t>PREFIX xsd: &lt;http://www.w3.org/2001/XMLSchema#&gt;</a:t>
            </a:r>
            <a:endParaRPr b="1" sz="1400">
              <a:solidFill>
                <a:srgbClr val="CC0000"/>
              </a:solidFill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311700" y="2329975"/>
            <a:ext cx="8462400" cy="1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u="sng">
                <a:hlinkClick r:id="rId3"/>
              </a:rPr>
              <a:t>wd:Q45585</a:t>
            </a:r>
            <a:r>
              <a:rPr lang="en" sz="1800"/>
              <a:t> ex:createdBy ex:Vincent_van_Gogh 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u="sng">
                <a:hlinkClick r:id="rId4"/>
              </a:rPr>
              <a:t>wd:Q45585</a:t>
            </a:r>
            <a:r>
              <a:rPr lang="en" sz="1800"/>
              <a:t> rdf:type ex:Artwork 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ex:Vincent_van_Gogh rdf:type ex:Artist 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ex:Vincent_van_Gogh ex:bornIn ex:Zundert 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ex:Zundert ex:partOf ex:Netherlands 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ex:Zundert rdf:type ex:City 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ex:Netherlands rdf:type ex:Country 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u="sng">
                <a:hlinkClick r:id="rId5"/>
              </a:rPr>
              <a:t>wd:Q45585</a:t>
            </a:r>
            <a:r>
              <a:rPr lang="en" sz="1800"/>
              <a:t> rdfs:label “The Starry Night”@en 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AutoNum type="arabicPeriod"/>
            </a:pPr>
            <a:r>
              <a:rPr b="1" lang="en" sz="1800">
                <a:solidFill>
                  <a:srgbClr val="CC0000"/>
                </a:solidFill>
              </a:rPr>
              <a:t>ex:Vincent_van_Gogh ex:hasAge “37”^^xsd:nonNegativeInteger .</a:t>
            </a:r>
            <a:endParaRPr b="1" sz="18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Ontologies</a:t>
            </a:r>
            <a:endParaRPr sz="2400"/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00625"/>
            <a:ext cx="4073925" cy="302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4"/>
          <p:cNvSpPr txBox="1"/>
          <p:nvPr/>
        </p:nvSpPr>
        <p:spPr>
          <a:xfrm>
            <a:off x="4191600" y="1523075"/>
            <a:ext cx="4640700" cy="25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“A 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formal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specification of knowledge in a domain in a way that enables 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machines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 to derive implicit information from it”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Shared vocabularies</a:t>
            </a:r>
            <a:endParaRPr sz="2400"/>
          </a:p>
        </p:txBody>
      </p:sp>
      <p:sp>
        <p:nvSpPr>
          <p:cNvPr id="182" name="Google Shape;182;p25"/>
          <p:cNvSpPr txBox="1"/>
          <p:nvPr/>
        </p:nvSpPr>
        <p:spPr>
          <a:xfrm>
            <a:off x="422225" y="1266675"/>
            <a:ext cx="79167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Defines the “meaning” of </a:t>
            </a:r>
            <a:r>
              <a:rPr b="1" lang="en" sz="1800"/>
              <a:t>predicates</a:t>
            </a:r>
            <a:r>
              <a:rPr lang="en" sz="1800"/>
              <a:t> and </a:t>
            </a:r>
            <a:r>
              <a:rPr b="1" lang="en" sz="1800"/>
              <a:t>types</a:t>
            </a:r>
            <a:r>
              <a:rPr lang="en" sz="1800"/>
              <a:t> used in Knowledge Graphs</a:t>
            </a:r>
            <a:endParaRPr sz="1800"/>
          </a:p>
        </p:txBody>
      </p:sp>
      <p:pic>
        <p:nvPicPr>
          <p:cNvPr id="183" name="Google Shape;1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325" y="2773275"/>
            <a:ext cx="1577875" cy="157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3720" y="2773275"/>
            <a:ext cx="1856860" cy="153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5"/>
          <p:cNvSpPr txBox="1"/>
          <p:nvPr/>
        </p:nvSpPr>
        <p:spPr>
          <a:xfrm>
            <a:off x="556575" y="2035425"/>
            <a:ext cx="52203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do you mean by “</a:t>
            </a:r>
            <a:r>
              <a:rPr lang="en" sz="3000"/>
              <a:t>Kiwi”?</a:t>
            </a:r>
            <a:endParaRPr sz="3000"/>
          </a:p>
        </p:txBody>
      </p:sp>
      <p:sp>
        <p:nvSpPr>
          <p:cNvPr id="186" name="Google Shape;186;p25"/>
          <p:cNvSpPr txBox="1"/>
          <p:nvPr/>
        </p:nvSpPr>
        <p:spPr>
          <a:xfrm>
            <a:off x="2510511" y="3094025"/>
            <a:ext cx="5559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or</a:t>
            </a:r>
            <a:endParaRPr sz="3000"/>
          </a:p>
        </p:txBody>
      </p:sp>
      <p:sp>
        <p:nvSpPr>
          <p:cNvPr id="187" name="Google Shape;187;p25"/>
          <p:cNvSpPr txBox="1"/>
          <p:nvPr/>
        </p:nvSpPr>
        <p:spPr>
          <a:xfrm>
            <a:off x="311700" y="4444000"/>
            <a:ext cx="27114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http://www.fruitontology.org/kiwi</a:t>
            </a:r>
            <a:endParaRPr/>
          </a:p>
        </p:txBody>
      </p:sp>
      <p:sp>
        <p:nvSpPr>
          <p:cNvPr id="188" name="Google Shape;188;p25"/>
          <p:cNvSpPr txBox="1"/>
          <p:nvPr/>
        </p:nvSpPr>
        <p:spPr>
          <a:xfrm>
            <a:off x="3225750" y="4444000"/>
            <a:ext cx="24192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http://www.rarebirds.org/kiwi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Identifiers, Literals &amp; Datatypes</a:t>
            </a:r>
            <a:endParaRPr/>
          </a:p>
        </p:txBody>
      </p:sp>
      <p:sp>
        <p:nvSpPr>
          <p:cNvPr id="194" name="Google Shape;194;p26"/>
          <p:cNvSpPr txBox="1"/>
          <p:nvPr/>
        </p:nvSpPr>
        <p:spPr>
          <a:xfrm>
            <a:off x="254550" y="1226950"/>
            <a:ext cx="59160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u="sng">
                <a:hlinkClick r:id="rId3"/>
              </a:rPr>
              <a:t>wd:Q45585</a:t>
            </a:r>
            <a:r>
              <a:rPr lang="en"/>
              <a:t> ex:</a:t>
            </a:r>
            <a:r>
              <a:rPr b="1" lang="en"/>
              <a:t>createdBy</a:t>
            </a:r>
            <a:r>
              <a:rPr lang="en"/>
              <a:t> ex:Vincent_van_Gogh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u="sng">
                <a:hlinkClick r:id="rId4"/>
              </a:rPr>
              <a:t>wd:Q45585</a:t>
            </a:r>
            <a:r>
              <a:rPr lang="en"/>
              <a:t> rdf:type </a:t>
            </a:r>
            <a:r>
              <a:rPr b="1" lang="en"/>
              <a:t>ex:Artwork</a:t>
            </a:r>
            <a:r>
              <a:rPr lang="en"/>
              <a:t>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ex:Vincent_van_Gogh rdf:type </a:t>
            </a:r>
            <a:r>
              <a:rPr b="1" lang="en"/>
              <a:t>ex:Artist</a:t>
            </a:r>
            <a:r>
              <a:rPr lang="en"/>
              <a:t>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ex:Vincent_van_Gogh </a:t>
            </a:r>
            <a:r>
              <a:rPr b="1" lang="en"/>
              <a:t>ex:bornIn</a:t>
            </a:r>
            <a:r>
              <a:rPr lang="en"/>
              <a:t> ex:Zundert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ex:Zundert </a:t>
            </a:r>
            <a:r>
              <a:rPr b="1" lang="en"/>
              <a:t>ex:partOf</a:t>
            </a:r>
            <a:r>
              <a:rPr lang="en"/>
              <a:t> ex:Netherlands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ex:Zundert rdf:type ex:City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ex:Netherlands rdf:type </a:t>
            </a:r>
            <a:r>
              <a:rPr b="1" lang="en"/>
              <a:t>ex:Country</a:t>
            </a:r>
            <a:r>
              <a:rPr lang="en"/>
              <a:t>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u="sng">
                <a:hlinkClick r:id="rId5"/>
              </a:rPr>
              <a:t>wd:Q45585</a:t>
            </a:r>
            <a:r>
              <a:rPr lang="en"/>
              <a:t> rdfs:label “The Starry Night”@en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ex:Vincent_van_Gogh </a:t>
            </a:r>
            <a:r>
              <a:rPr b="1" lang="en"/>
              <a:t>ex:hasAge</a:t>
            </a:r>
            <a:r>
              <a:rPr lang="en"/>
              <a:t> “37”^^xsd:nonNegativeInteger .</a:t>
            </a:r>
            <a:endParaRPr/>
          </a:p>
        </p:txBody>
      </p:sp>
      <p:sp>
        <p:nvSpPr>
          <p:cNvPr id="195" name="Google Shape;195;p26"/>
          <p:cNvSpPr txBox="1"/>
          <p:nvPr/>
        </p:nvSpPr>
        <p:spPr>
          <a:xfrm>
            <a:off x="532875" y="3571100"/>
            <a:ext cx="89925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Can you find shared vocabulary terms to define our types and predicates?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96" name="Google Shape;196;p26"/>
          <p:cNvSpPr txBox="1"/>
          <p:nvPr/>
        </p:nvSpPr>
        <p:spPr>
          <a:xfrm>
            <a:off x="602150" y="4320775"/>
            <a:ext cx="49011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http://dublincore.org/documents/dcmi-terms/</a:t>
            </a:r>
            <a:endParaRPr/>
          </a:p>
        </p:txBody>
      </p:sp>
      <p:sp>
        <p:nvSpPr>
          <p:cNvPr id="197" name="Google Shape;197;p26"/>
          <p:cNvSpPr txBox="1"/>
          <p:nvPr/>
        </p:nvSpPr>
        <p:spPr>
          <a:xfrm>
            <a:off x="602150" y="4620425"/>
            <a:ext cx="37134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https://lov.linkeddata.es/dataset/lov/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7"/>
          <p:cNvSpPr txBox="1"/>
          <p:nvPr/>
        </p:nvSpPr>
        <p:spPr>
          <a:xfrm>
            <a:off x="0" y="1956975"/>
            <a:ext cx="9144000" cy="7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 u="sng">
                <a:solidFill>
                  <a:schemeClr val="hlink"/>
                </a:solidFill>
                <a:hlinkClick r:id="rId3"/>
              </a:rPr>
              <a:t>http://mappings.dbpedia.org/server/ontology/classes/</a:t>
            </a:r>
            <a:endParaRPr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/>
        </p:nvSpPr>
        <p:spPr>
          <a:xfrm>
            <a:off x="1219050" y="1838850"/>
            <a:ext cx="6705900" cy="14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You have created your first RDF knowledge graph!</a:t>
            </a:r>
            <a:endParaRPr sz="36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720350" cy="172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3650" y="3423150"/>
            <a:ext cx="1720350" cy="172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55575" y="3757350"/>
            <a:ext cx="19071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Tim Berners-Lee</a:t>
            </a:r>
            <a:endParaRPr sz="1800"/>
          </a:p>
        </p:txBody>
      </p:sp>
      <p:sp>
        <p:nvSpPr>
          <p:cNvPr id="63" name="Google Shape;63;p14"/>
          <p:cNvSpPr txBox="1"/>
          <p:nvPr/>
        </p:nvSpPr>
        <p:spPr>
          <a:xfrm>
            <a:off x="4794625" y="4260500"/>
            <a:ext cx="34290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Inventor of the World Wide Web</a:t>
            </a:r>
            <a:endParaRPr sz="18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7580" y="864475"/>
            <a:ext cx="4003090" cy="256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" y="0"/>
            <a:ext cx="38576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85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 Data Principles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Use </a:t>
            </a:r>
            <a:r>
              <a:rPr b="1" lang="en" sz="2300">
                <a:solidFill>
                  <a:schemeClr val="dk1"/>
                </a:solidFill>
              </a:rPr>
              <a:t>Uniform Resource Identifiers (URIs)</a:t>
            </a:r>
            <a:r>
              <a:rPr lang="en" sz="2300">
                <a:solidFill>
                  <a:schemeClr val="dk1"/>
                </a:solidFill>
              </a:rPr>
              <a:t> as names for things.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Use </a:t>
            </a:r>
            <a:r>
              <a:rPr b="1" lang="en" sz="2300">
                <a:solidFill>
                  <a:schemeClr val="dk1"/>
                </a:solidFill>
              </a:rPr>
              <a:t>HTTP URIs</a:t>
            </a:r>
            <a:r>
              <a:rPr lang="en" sz="2300">
                <a:solidFill>
                  <a:schemeClr val="dk1"/>
                </a:solidFill>
              </a:rPr>
              <a:t>, so that people can look up those names.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When someone looks up a URI, provide </a:t>
            </a:r>
            <a:r>
              <a:rPr b="1" lang="en" sz="2300">
                <a:solidFill>
                  <a:schemeClr val="dk1"/>
                </a:solidFill>
              </a:rPr>
              <a:t>useful information</a:t>
            </a:r>
            <a:r>
              <a:rPr lang="en" sz="2300">
                <a:solidFill>
                  <a:schemeClr val="dk1"/>
                </a:solidFill>
              </a:rPr>
              <a:t>, using the standards (RDF, RDFS, OWL, SPARQL).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Include </a:t>
            </a:r>
            <a:r>
              <a:rPr b="1" lang="en" sz="2300">
                <a:solidFill>
                  <a:schemeClr val="dk1"/>
                </a:solidFill>
              </a:rPr>
              <a:t>links</a:t>
            </a:r>
            <a:r>
              <a:rPr lang="en" sz="2300">
                <a:solidFill>
                  <a:schemeClr val="dk1"/>
                </a:solidFill>
              </a:rPr>
              <a:t> to other URIs, so that they can discover more things.</a:t>
            </a:r>
            <a:endParaRPr sz="2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/>
          <p:nvPr/>
        </p:nvSpPr>
        <p:spPr>
          <a:xfrm>
            <a:off x="897862" y="2430033"/>
            <a:ext cx="964800" cy="923100"/>
          </a:xfrm>
          <a:prstGeom prst="ellipse">
            <a:avLst/>
          </a:prstGeom>
          <a:solidFill>
            <a:srgbClr val="6FA8DC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17"/>
          <p:cNvCxnSpPr>
            <a:stCxn id="81" idx="6"/>
            <a:endCxn id="83" idx="2"/>
          </p:cNvCxnSpPr>
          <p:nvPr/>
        </p:nvCxnSpPr>
        <p:spPr>
          <a:xfrm flipH="1" rot="10800000">
            <a:off x="1862662" y="2830383"/>
            <a:ext cx="1601100" cy="612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" name="Google Shape;84;p17"/>
          <p:cNvSpPr txBox="1"/>
          <p:nvPr/>
        </p:nvSpPr>
        <p:spPr>
          <a:xfrm rot="-136579">
            <a:off x="2134466" y="2475728"/>
            <a:ext cx="1057434" cy="4257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createdBy</a:t>
            </a:r>
            <a:endParaRPr baseline="-25000" i="1"/>
          </a:p>
        </p:txBody>
      </p:sp>
      <p:sp>
        <p:nvSpPr>
          <p:cNvPr id="85" name="Google Shape;85;p17"/>
          <p:cNvSpPr txBox="1"/>
          <p:nvPr/>
        </p:nvSpPr>
        <p:spPr>
          <a:xfrm>
            <a:off x="897863" y="2733775"/>
            <a:ext cx="10575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Starry Night</a:t>
            </a:r>
            <a:endParaRPr baseline="-25000" sz="1200">
              <a:solidFill>
                <a:srgbClr val="FFFFFF"/>
              </a:solidFill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3463713" y="2369094"/>
            <a:ext cx="964800" cy="922800"/>
          </a:xfrm>
          <a:prstGeom prst="ellipse">
            <a:avLst/>
          </a:prstGeom>
          <a:solidFill>
            <a:srgbClr val="6FA8DC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3559163" y="2604775"/>
            <a:ext cx="8517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Vincent van Gogh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973313" y="2454900"/>
            <a:ext cx="8139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Artwork:</a:t>
            </a:r>
            <a:endParaRPr b="1" sz="1200"/>
          </a:p>
        </p:txBody>
      </p:sp>
      <p:sp>
        <p:nvSpPr>
          <p:cNvPr id="88" name="Google Shape;88;p17"/>
          <p:cNvSpPr txBox="1"/>
          <p:nvPr/>
        </p:nvSpPr>
        <p:spPr>
          <a:xfrm>
            <a:off x="3617763" y="2369100"/>
            <a:ext cx="6567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Artist:</a:t>
            </a:r>
            <a:endParaRPr b="1" sz="1200"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9763" y="1720300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3088" y="177260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4596038" y="3412113"/>
            <a:ext cx="10113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Netherlands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 Description Framework (RDF)</a:t>
            </a:r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151800" y="3618075"/>
            <a:ext cx="88404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&lt;http://example.com/starrynight&gt;  &lt;</a:t>
            </a:r>
            <a:r>
              <a:rPr lang="en"/>
              <a:t>http://example.com</a:t>
            </a:r>
            <a:r>
              <a:rPr lang="en"/>
              <a:t>/createdBy&gt; &lt;</a:t>
            </a:r>
            <a:r>
              <a:rPr lang="en"/>
              <a:t>http://example.com/</a:t>
            </a:r>
            <a:r>
              <a:rPr lang="en"/>
              <a:t>Vincent_van_Gogh&gt;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4813400" y="1720300"/>
            <a:ext cx="4018800" cy="11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Subject</a:t>
            </a:r>
            <a:r>
              <a:rPr lang="en">
                <a:solidFill>
                  <a:schemeClr val="dk1"/>
                </a:solidFill>
              </a:rPr>
              <a:t>: URI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Predicate</a:t>
            </a:r>
            <a:r>
              <a:rPr lang="en">
                <a:solidFill>
                  <a:schemeClr val="dk1"/>
                </a:solidFill>
              </a:rPr>
              <a:t>: URI (a.k.a. Property or relation)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Object</a:t>
            </a:r>
            <a:r>
              <a:rPr lang="en">
                <a:solidFill>
                  <a:schemeClr val="dk1"/>
                </a:solidFill>
              </a:rPr>
              <a:t>: URI or literal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891900" y="1046525"/>
            <a:ext cx="65451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Knowledge is represented in RDF in the form of </a:t>
            </a:r>
            <a:r>
              <a:rPr lang="en" sz="1800">
                <a:solidFill>
                  <a:schemeClr val="dk1"/>
                </a:solidFill>
              </a:rPr>
              <a:t> “Triples”</a:t>
            </a:r>
            <a:endParaRPr sz="1800"/>
          </a:p>
        </p:txBody>
      </p:sp>
      <p:sp>
        <p:nvSpPr>
          <p:cNvPr id="96" name="Google Shape;96;p17"/>
          <p:cNvSpPr txBox="1"/>
          <p:nvPr/>
        </p:nvSpPr>
        <p:spPr>
          <a:xfrm>
            <a:off x="1019675" y="4030425"/>
            <a:ext cx="9021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Subject</a:t>
            </a:r>
            <a:endParaRPr b="1"/>
          </a:p>
        </p:txBody>
      </p:sp>
      <p:sp>
        <p:nvSpPr>
          <p:cNvPr id="97" name="Google Shape;97;p17"/>
          <p:cNvSpPr txBox="1"/>
          <p:nvPr/>
        </p:nvSpPr>
        <p:spPr>
          <a:xfrm>
            <a:off x="3658800" y="4030425"/>
            <a:ext cx="1011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</a:t>
            </a:r>
            <a:r>
              <a:rPr b="1" lang="en"/>
              <a:t>redicate</a:t>
            </a:r>
            <a:endParaRPr b="1"/>
          </a:p>
        </p:txBody>
      </p:sp>
      <p:sp>
        <p:nvSpPr>
          <p:cNvPr id="98" name="Google Shape;98;p17"/>
          <p:cNvSpPr txBox="1"/>
          <p:nvPr/>
        </p:nvSpPr>
        <p:spPr>
          <a:xfrm>
            <a:off x="6695400" y="4030425"/>
            <a:ext cx="7416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Object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430937" y="1727458"/>
            <a:ext cx="964800" cy="923100"/>
          </a:xfrm>
          <a:prstGeom prst="ellipse">
            <a:avLst/>
          </a:prstGeom>
          <a:solidFill>
            <a:srgbClr val="6FA8DC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" name="Google Shape;104;p18"/>
          <p:cNvCxnSpPr>
            <a:stCxn id="103" idx="6"/>
            <a:endCxn id="105" idx="2"/>
          </p:cNvCxnSpPr>
          <p:nvPr/>
        </p:nvCxnSpPr>
        <p:spPr>
          <a:xfrm flipH="1" rot="10800000">
            <a:off x="1395737" y="2127808"/>
            <a:ext cx="1601100" cy="612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" name="Google Shape;106;p18"/>
          <p:cNvSpPr txBox="1"/>
          <p:nvPr/>
        </p:nvSpPr>
        <p:spPr>
          <a:xfrm rot="-136579">
            <a:off x="1667541" y="1773153"/>
            <a:ext cx="1057434" cy="4257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createdBy</a:t>
            </a:r>
            <a:endParaRPr baseline="-25000" i="1"/>
          </a:p>
        </p:txBody>
      </p:sp>
      <p:sp>
        <p:nvSpPr>
          <p:cNvPr id="107" name="Google Shape;107;p18"/>
          <p:cNvSpPr txBox="1"/>
          <p:nvPr/>
        </p:nvSpPr>
        <p:spPr>
          <a:xfrm>
            <a:off x="430938" y="2031200"/>
            <a:ext cx="10575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Starry Night</a:t>
            </a:r>
            <a:endParaRPr baseline="-25000" sz="1200">
              <a:solidFill>
                <a:srgbClr val="FFFFFF"/>
              </a:solidFill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2996788" y="1666519"/>
            <a:ext cx="964800" cy="922800"/>
          </a:xfrm>
          <a:prstGeom prst="ellipse">
            <a:avLst/>
          </a:prstGeom>
          <a:solidFill>
            <a:srgbClr val="6FA8DC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3092238" y="1902200"/>
            <a:ext cx="8517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Vincent van Gogh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506388" y="1752325"/>
            <a:ext cx="8139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Artwork:</a:t>
            </a:r>
            <a:endParaRPr b="1" sz="1200"/>
          </a:p>
        </p:txBody>
      </p:sp>
      <p:sp>
        <p:nvSpPr>
          <p:cNvPr id="110" name="Google Shape;110;p18"/>
          <p:cNvSpPr txBox="1"/>
          <p:nvPr/>
        </p:nvSpPr>
        <p:spPr>
          <a:xfrm>
            <a:off x="3150838" y="1666525"/>
            <a:ext cx="6567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Artist:</a:t>
            </a:r>
            <a:endParaRPr b="1" sz="1200"/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838" y="1017725"/>
            <a:ext cx="572700" cy="57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p18"/>
          <p:cNvCxnSpPr>
            <a:stCxn id="105" idx="3"/>
          </p:cNvCxnSpPr>
          <p:nvPr/>
        </p:nvCxnSpPr>
        <p:spPr>
          <a:xfrm flipH="1">
            <a:off x="1698680" y="2454178"/>
            <a:ext cx="1439400" cy="5658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163" y="1070025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 rot="-1292459">
            <a:off x="2293809" y="2625222"/>
            <a:ext cx="723105" cy="2899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bornIn</a:t>
            </a:r>
            <a:endParaRPr i="1"/>
          </a:p>
        </p:txBody>
      </p:sp>
      <p:sp>
        <p:nvSpPr>
          <p:cNvPr id="115" name="Google Shape;115;p18"/>
          <p:cNvSpPr/>
          <p:nvPr/>
        </p:nvSpPr>
        <p:spPr>
          <a:xfrm>
            <a:off x="787262" y="2780933"/>
            <a:ext cx="964800" cy="923100"/>
          </a:xfrm>
          <a:prstGeom prst="ellipse">
            <a:avLst/>
          </a:prstGeom>
          <a:solidFill>
            <a:srgbClr val="6FA8DC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 txBox="1"/>
          <p:nvPr/>
        </p:nvSpPr>
        <p:spPr>
          <a:xfrm>
            <a:off x="908163" y="3084563"/>
            <a:ext cx="7230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Zundert</a:t>
            </a:r>
            <a:endParaRPr baseline="-25000" sz="1200">
              <a:solidFill>
                <a:srgbClr val="FFFFFF"/>
              </a:solidFill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996963" y="2780925"/>
            <a:ext cx="5454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City:</a:t>
            </a:r>
            <a:endParaRPr b="1" sz="1200"/>
          </a:p>
        </p:txBody>
      </p:sp>
      <p:sp>
        <p:nvSpPr>
          <p:cNvPr id="118" name="Google Shape;118;p18"/>
          <p:cNvSpPr/>
          <p:nvPr/>
        </p:nvSpPr>
        <p:spPr>
          <a:xfrm>
            <a:off x="3179112" y="3037808"/>
            <a:ext cx="964800" cy="923100"/>
          </a:xfrm>
          <a:prstGeom prst="ellipse">
            <a:avLst/>
          </a:prstGeom>
          <a:solidFill>
            <a:srgbClr val="6FA8DC"/>
          </a:solidFill>
          <a:ln cap="flat" cmpd="sng" w="2857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 txBox="1"/>
          <p:nvPr/>
        </p:nvSpPr>
        <p:spPr>
          <a:xfrm>
            <a:off x="3253738" y="3058800"/>
            <a:ext cx="8517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Country:</a:t>
            </a:r>
            <a:endParaRPr b="1" sz="1200"/>
          </a:p>
        </p:txBody>
      </p:sp>
      <p:cxnSp>
        <p:nvCxnSpPr>
          <p:cNvPr id="120" name="Google Shape;120;p18"/>
          <p:cNvCxnSpPr>
            <a:stCxn id="115" idx="6"/>
            <a:endCxn id="118" idx="2"/>
          </p:cNvCxnSpPr>
          <p:nvPr/>
        </p:nvCxnSpPr>
        <p:spPr>
          <a:xfrm>
            <a:off x="1752062" y="3242483"/>
            <a:ext cx="1427100" cy="25680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" name="Google Shape;121;p18"/>
          <p:cNvSpPr txBox="1"/>
          <p:nvPr/>
        </p:nvSpPr>
        <p:spPr>
          <a:xfrm>
            <a:off x="3155863" y="3317950"/>
            <a:ext cx="10113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Netherlands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22" name="Google Shape;122;p18"/>
          <p:cNvSpPr txBox="1"/>
          <p:nvPr/>
        </p:nvSpPr>
        <p:spPr>
          <a:xfrm rot="605966">
            <a:off x="1994485" y="3319869"/>
            <a:ext cx="718534" cy="289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partOf</a:t>
            </a:r>
            <a:endParaRPr i="1"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3313" y="377297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93237" y="4053125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>
            <p:ph type="title"/>
          </p:nvPr>
        </p:nvSpPr>
        <p:spPr>
          <a:xfrm>
            <a:off x="4957800" y="1237550"/>
            <a:ext cx="3604800" cy="18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write these triples together</a:t>
            </a:r>
            <a:endParaRPr/>
          </a:p>
        </p:txBody>
      </p:sp>
      <p:sp>
        <p:nvSpPr>
          <p:cNvPr id="126" name="Google Shape;126;p18"/>
          <p:cNvSpPr txBox="1"/>
          <p:nvPr/>
        </p:nvSpPr>
        <p:spPr>
          <a:xfrm>
            <a:off x="4589950" y="3048375"/>
            <a:ext cx="44592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Validate your RDF: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7"/>
              </a:rPr>
              <a:t>https://www.w3.org/2015/03/ShExValidata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27" name="Google Shape;127;p18"/>
          <p:cNvSpPr txBox="1"/>
          <p:nvPr/>
        </p:nvSpPr>
        <p:spPr>
          <a:xfrm>
            <a:off x="461475" y="311750"/>
            <a:ext cx="8402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Encoding knowledge in </a:t>
            </a:r>
            <a:r>
              <a:rPr lang="en" sz="2800">
                <a:solidFill>
                  <a:schemeClr val="dk1"/>
                </a:solidFill>
              </a:rPr>
              <a:t>RDF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meaning to the information</a:t>
            </a:r>
            <a:endParaRPr/>
          </a:p>
        </p:txBody>
      </p:sp>
      <p:sp>
        <p:nvSpPr>
          <p:cNvPr id="133" name="Google Shape;133;p19"/>
          <p:cNvSpPr txBox="1"/>
          <p:nvPr/>
        </p:nvSpPr>
        <p:spPr>
          <a:xfrm>
            <a:off x="79500" y="1594550"/>
            <a:ext cx="8985000" cy="18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&lt;http://example.com/starrynight&gt;  &lt;http://example.com/createdBy&gt; &lt;http://example.com/Vincent_van_Gogh&gt; 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AutoNum type="arabicPeriod"/>
            </a:pPr>
            <a:r>
              <a:rPr lang="en" sz="1200">
                <a:solidFill>
                  <a:srgbClr val="6AA84F"/>
                </a:solidFill>
              </a:rPr>
              <a:t>&lt;http://example.com/starrynight&gt;  &lt;http://www.w3.org/1999/02/22-rdf-syntax-ns#type&gt; &lt;http://example.com/Artwork&gt; .</a:t>
            </a:r>
            <a:endParaRPr sz="1200">
              <a:solidFill>
                <a:srgbClr val="6AA84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AutoNum type="arabicPeriod"/>
            </a:pPr>
            <a:r>
              <a:rPr lang="en" sz="1200">
                <a:solidFill>
                  <a:srgbClr val="6AA84F"/>
                </a:solidFill>
              </a:rPr>
              <a:t>&lt;http://example.com/Vincent_van_Gogh&gt; &lt;http://www.w3.org/1999/02/22-rdf-syntax-ns#type&gt; &lt;http://example.com/Artist&gt; .</a:t>
            </a:r>
            <a:endParaRPr sz="1200">
              <a:solidFill>
                <a:srgbClr val="6AA84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&lt;http://example.com/Vincent_van_Gogh&gt;  &lt;http://example.com/bornIn&gt; &lt;http://example.com/Zundert&gt; 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&lt;http://example.com/Zundert&gt;  &lt;http://example.com/partOf&gt; &lt;http://example.com/Netherlands&gt; 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200"/>
              <a:buAutoNum type="arabicPeriod"/>
            </a:pPr>
            <a:r>
              <a:rPr lang="en" sz="1200">
                <a:solidFill>
                  <a:srgbClr val="6AA84F"/>
                </a:solidFill>
              </a:rPr>
              <a:t>?</a:t>
            </a:r>
            <a:endParaRPr sz="1200">
              <a:solidFill>
                <a:srgbClr val="6AA84F"/>
              </a:solidFill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557125" y="3040550"/>
            <a:ext cx="5639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Add triples to give types for Zundert and Netherlands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Prefixes</a:t>
            </a:r>
            <a:endParaRPr/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PREFIX rdf: &lt;http://www.w3.org/1999/02/22-rdf-syntax-ns#&gt;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PREFIX ex: &lt;http://example.com/&gt;</a:t>
            </a:r>
            <a:endParaRPr sz="1400"/>
          </a:p>
        </p:txBody>
      </p:sp>
      <p:sp>
        <p:nvSpPr>
          <p:cNvPr id="141" name="Google Shape;141;p20"/>
          <p:cNvSpPr txBox="1"/>
          <p:nvPr/>
        </p:nvSpPr>
        <p:spPr>
          <a:xfrm>
            <a:off x="311700" y="1775500"/>
            <a:ext cx="5221800" cy="21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ex:starrynight ex:createdBy ex:Vincent_van_Gogh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ex:starrynight rdf:type ex:Artwork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ex:Vincent_van_Gogh rdf:type ex:Artist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ex:Vincent_van_Gogh ex:bornIn ex:Zundert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ex:Zundert ex:partOf ex:Netherlands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ex:Zundert rdf:type ex:City 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ex:Netherlands rdf:type ex:Country .</a:t>
            </a:r>
            <a:endParaRPr/>
          </a:p>
        </p:txBody>
      </p:sp>
      <p:sp>
        <p:nvSpPr>
          <p:cNvPr id="142" name="Google Shape;142;p20"/>
          <p:cNvSpPr txBox="1"/>
          <p:nvPr/>
        </p:nvSpPr>
        <p:spPr>
          <a:xfrm>
            <a:off x="5533500" y="2097775"/>
            <a:ext cx="3118200" cy="16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Shorthand!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AA84F"/>
                </a:solidFill>
              </a:rPr>
              <a:t>K</a:t>
            </a:r>
            <a:r>
              <a:rPr lang="en" sz="2400">
                <a:solidFill>
                  <a:srgbClr val="6AA84F"/>
                </a:solidFill>
              </a:rPr>
              <a:t>eeps information concise and readable</a:t>
            </a:r>
            <a:endParaRPr sz="2400"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Identifiers, Literals &amp; Datatypes</a:t>
            </a:r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5032800" y="1454425"/>
            <a:ext cx="3981300" cy="31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Unique alphanumeric codes (identifiers) sometimes used for </a:t>
            </a:r>
            <a:r>
              <a:rPr b="1" lang="en" sz="1400"/>
              <a:t>resource names</a:t>
            </a:r>
            <a:r>
              <a:rPr lang="en" sz="1400"/>
              <a:t> in KGs found on the Web (e.g. Wikidata)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Literals</a:t>
            </a:r>
            <a:r>
              <a:rPr lang="en" sz="1400"/>
              <a:t> can be specified as </a:t>
            </a:r>
            <a:r>
              <a:rPr b="1" lang="en" sz="1400"/>
              <a:t>objects</a:t>
            </a:r>
            <a:r>
              <a:rPr lang="en" sz="1400"/>
              <a:t> in triples e.g. strings, integers.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If data types are not specified for literals, they are treated as </a:t>
            </a:r>
            <a:r>
              <a:rPr b="1" lang="en" sz="1400"/>
              <a:t>strings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Literals may never be used for subjects or predicates of triples!</a:t>
            </a:r>
            <a:endParaRPr sz="1400"/>
          </a:p>
        </p:txBody>
      </p:sp>
      <p:sp>
        <p:nvSpPr>
          <p:cNvPr id="149" name="Google Shape;149;p21"/>
          <p:cNvSpPr txBox="1"/>
          <p:nvPr/>
        </p:nvSpPr>
        <p:spPr>
          <a:xfrm>
            <a:off x="311700" y="1512550"/>
            <a:ext cx="47211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&lt;http://example.com/starrynight&gt;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cxnSp>
        <p:nvCxnSpPr>
          <p:cNvPr id="150" name="Google Shape;150;p21"/>
          <p:cNvCxnSpPr>
            <a:endCxn id="151" idx="0"/>
          </p:cNvCxnSpPr>
          <p:nvPr/>
        </p:nvCxnSpPr>
        <p:spPr>
          <a:xfrm flipH="1">
            <a:off x="1636975" y="2027625"/>
            <a:ext cx="118500" cy="423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" name="Google Shape;151;p21"/>
          <p:cNvSpPr txBox="1"/>
          <p:nvPr/>
        </p:nvSpPr>
        <p:spPr>
          <a:xfrm>
            <a:off x="1045675" y="2451225"/>
            <a:ext cx="11826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</a:t>
            </a:r>
            <a:endParaRPr/>
          </a:p>
        </p:txBody>
      </p:sp>
      <p:cxnSp>
        <p:nvCxnSpPr>
          <p:cNvPr id="152" name="Google Shape;152;p21"/>
          <p:cNvCxnSpPr>
            <a:endCxn id="153" idx="0"/>
          </p:cNvCxnSpPr>
          <p:nvPr/>
        </p:nvCxnSpPr>
        <p:spPr>
          <a:xfrm>
            <a:off x="3949750" y="2009925"/>
            <a:ext cx="184800" cy="441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" name="Google Shape;153;p21"/>
          <p:cNvSpPr txBox="1"/>
          <p:nvPr/>
        </p:nvSpPr>
        <p:spPr>
          <a:xfrm>
            <a:off x="3380050" y="2451225"/>
            <a:ext cx="15090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 name</a:t>
            </a: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311700" y="4034975"/>
            <a:ext cx="80313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&lt;../DKE&gt; &lt;../hasAge&gt; “25”</a:t>
            </a:r>
            <a:r>
              <a:rPr lang="en">
                <a:solidFill>
                  <a:srgbClr val="6AA84F"/>
                </a:solidFill>
              </a:rPr>
              <a:t>^^&lt;http://www.w3.org/2001/XMLSchema#nonNegativeInteger&gt;</a:t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&lt;../Maastricht&gt; &lt;../hasDescription&gt; “Maastricht is a city on the southern tip of the Netherlands”</a:t>
            </a:r>
            <a:r>
              <a:rPr lang="en">
                <a:solidFill>
                  <a:srgbClr val="6AA84F"/>
                </a:solidFill>
              </a:rPr>
              <a:t>@en</a:t>
            </a:r>
            <a:endParaRPr>
              <a:solidFill>
                <a:srgbClr val="6AA84F"/>
              </a:solidFill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924850" y="3016575"/>
            <a:ext cx="3964200" cy="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https://www.wikidata.org/wiki/Q45585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